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145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281" r:id="rId4"/>
    <p:sldId id="298" r:id="rId5"/>
    <p:sldId id="299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93" r:id="rId14"/>
    <p:sldId id="289" r:id="rId15"/>
    <p:sldId id="292" r:id="rId16"/>
    <p:sldId id="291" r:id="rId17"/>
    <p:sldId id="290" r:id="rId18"/>
    <p:sldId id="300" r:id="rId19"/>
    <p:sldId id="294" r:id="rId20"/>
    <p:sldId id="295" r:id="rId21"/>
    <p:sldId id="296" r:id="rId22"/>
    <p:sldId id="297" r:id="rId23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64" autoAdjust="0"/>
    <p:restoredTop sz="97509" autoAdjust="0"/>
  </p:normalViewPr>
  <p:slideViewPr>
    <p:cSldViewPr>
      <p:cViewPr>
        <p:scale>
          <a:sx n="80" d="100"/>
          <a:sy n="80" d="100"/>
        </p:scale>
        <p:origin x="-85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2017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c:rich>
      </c:tx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2017 год</c:v>
                </c:pt>
              </c:strCache>
            </c:strRef>
          </c:tx>
          <c:explosion val="20"/>
          <c:cat>
            <c:strRef>
              <c:f>Лист1!$A$2:$A$4</c:f>
              <c:strCache>
                <c:ptCount val="3"/>
                <c:pt idx="0">
                  <c:v>Руководители</c:v>
                </c:pt>
                <c:pt idx="1">
                  <c:v>Специалисты</c:v>
                </c:pt>
                <c:pt idx="2">
                  <c:v>Рабочие</c:v>
                </c:pt>
              </c:strCache>
            </c:strRef>
          </c:cat>
          <c:val>
            <c:numRef>
              <c:f>Лист1!$B$2:$B$4</c:f>
              <c:numCache>
                <c:formatCode>0.00%</c:formatCode>
                <c:ptCount val="3"/>
                <c:pt idx="0">
                  <c:v>0.1308</c:v>
                </c:pt>
                <c:pt idx="1">
                  <c:v>9.3500000000000028E-2</c:v>
                </c:pt>
                <c:pt idx="2">
                  <c:v>0.77570000000000006</c:v>
                </c:pt>
              </c:numCache>
            </c:numRef>
          </c:val>
        </c:ser>
      </c:pie3DChart>
    </c:plotArea>
    <c:legend>
      <c:legendPos val="r"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2017</a:t>
            </a:r>
          </a:p>
        </c:rich>
      </c:tx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2017</c:v>
                </c:pt>
              </c:strCache>
            </c:strRef>
          </c:tx>
          <c:explosion val="25"/>
          <c:dPt>
            <c:idx val="1"/>
            <c:explosion val="42"/>
          </c:dPt>
          <c:cat>
            <c:strRef>
              <c:f>Лист1!$A$2:$A$4</c:f>
              <c:strCache>
                <c:ptCount val="3"/>
                <c:pt idx="0">
                  <c:v>Имеющие высшее профессиональное образование</c:v>
                </c:pt>
                <c:pt idx="1">
                  <c:v>Имеющие среднее специальное образование</c:v>
                </c:pt>
                <c:pt idx="2">
                  <c:v>Имеющие среднее (полное) образование</c:v>
                </c:pt>
              </c:strCache>
            </c:strRef>
          </c:cat>
          <c:val>
            <c:numRef>
              <c:f>Лист1!$B$2:$B$4</c:f>
              <c:numCache>
                <c:formatCode>0.00%</c:formatCode>
                <c:ptCount val="3"/>
                <c:pt idx="0">
                  <c:v>0.21500000000000002</c:v>
                </c:pt>
                <c:pt idx="1">
                  <c:v>0.65420000000000011</c:v>
                </c:pt>
                <c:pt idx="2">
                  <c:v>0.1308</c:v>
                </c:pt>
              </c:numCache>
            </c:numRef>
          </c:val>
        </c:ser>
      </c:pie3DChart>
    </c:plotArea>
    <c:legend>
      <c:legendPos val="r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 algn="just"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Pr>
        <a:bodyPr/>
        <a:lstStyle/>
        <a:p>
          <a:pPr>
            <a:defRPr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2017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4"/>
                <c:pt idx="0">
                  <c:v>Работающие менее года</c:v>
                </c:pt>
                <c:pt idx="1">
                  <c:v>Работающие от 1 года до 3- лет</c:v>
                </c:pt>
                <c:pt idx="2">
                  <c:v>Работающие от 3-х до 5 лет</c:v>
                </c:pt>
                <c:pt idx="3">
                  <c:v>Работающие более 5 лет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>
                  <c:v>0.12160000000000001</c:v>
                </c:pt>
                <c:pt idx="1">
                  <c:v>0.16669999999999999</c:v>
                </c:pt>
                <c:pt idx="2">
                  <c:v>0.15790000000000004</c:v>
                </c:pt>
                <c:pt idx="3">
                  <c:v>0.63160000000000016</c:v>
                </c:pt>
              </c:numCache>
            </c:numRef>
          </c:val>
        </c:ser>
      </c:pie3DChart>
    </c:plotArea>
    <c:legend>
      <c:legendPos val="r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Pr>
        <a:bodyPr/>
        <a:lstStyle/>
        <a:p>
          <a:pPr>
            <a:defRPr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2017</c:v>
                </c:pt>
              </c:strCache>
            </c:strRef>
          </c:tx>
          <c:explosion val="25"/>
          <c:cat>
            <c:strRef>
              <c:f>Лист1!$A$2:$A$3</c:f>
              <c:strCache>
                <c:ptCount val="2"/>
                <c:pt idx="0">
                  <c:v>Мужчины</c:v>
                </c:pt>
                <c:pt idx="1">
                  <c:v>Женщины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0.49530000000000007</c:v>
                </c:pt>
                <c:pt idx="1">
                  <c:v>0.50470000000000004</c:v>
                </c:pt>
              </c:numCache>
            </c:numRef>
          </c:val>
        </c:ser>
      </c:pie3DChart>
    </c:plotArea>
    <c:legend>
      <c:legendPos val="r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Pr>
        <a:bodyPr/>
        <a:lstStyle/>
        <a:p>
          <a:pPr>
            <a:defRPr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2017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4"/>
                <c:pt idx="0">
                  <c:v>В возрасте от 20 до 29 лет</c:v>
                </c:pt>
                <c:pt idx="1">
                  <c:v>Возрасте от 30 до 39 лет</c:v>
                </c:pt>
                <c:pt idx="2">
                  <c:v>В возрасте от 40 до 49 лет</c:v>
                </c:pt>
                <c:pt idx="3">
                  <c:v>Старше 50 лет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>
                  <c:v>0.2336</c:v>
                </c:pt>
                <c:pt idx="1">
                  <c:v>0.2056</c:v>
                </c:pt>
                <c:pt idx="2">
                  <c:v>0.25640000000000002</c:v>
                </c:pt>
                <c:pt idx="3">
                  <c:v>0.22220000000000001</c:v>
                </c:pt>
              </c:numCache>
            </c:numRef>
          </c:val>
        </c:ser>
      </c:pie3DChart>
    </c:plotArea>
    <c:legend>
      <c:legendPos val="r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857"/>
          </a:xfrm>
          <a:prstGeom prst="rect">
            <a:avLst/>
          </a:prstGeom>
        </p:spPr>
        <p:txBody>
          <a:bodyPr vert="horz" lIns="90992" tIns="45496" rIns="90992" bIns="45496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857"/>
          </a:xfrm>
          <a:prstGeom prst="rect">
            <a:avLst/>
          </a:prstGeom>
        </p:spPr>
        <p:txBody>
          <a:bodyPr vert="horz" lIns="90992" tIns="45496" rIns="90992" bIns="45496" rtlCol="0"/>
          <a:lstStyle>
            <a:lvl1pPr algn="r">
              <a:defRPr sz="1200"/>
            </a:lvl1pPr>
          </a:lstStyle>
          <a:p>
            <a:fld id="{39381786-D7C5-452B-ACB2-3E3896974EAE}" type="datetime1">
              <a:rPr lang="ru-RU" smtClean="0"/>
              <a:pPr/>
              <a:t>21.06.2018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197"/>
            <a:ext cx="2945659" cy="495857"/>
          </a:xfrm>
          <a:prstGeom prst="rect">
            <a:avLst/>
          </a:prstGeom>
        </p:spPr>
        <p:txBody>
          <a:bodyPr vert="horz" lIns="90992" tIns="45496" rIns="90992" bIns="45496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9197"/>
            <a:ext cx="2945659" cy="495857"/>
          </a:xfrm>
          <a:prstGeom prst="rect">
            <a:avLst/>
          </a:prstGeom>
        </p:spPr>
        <p:txBody>
          <a:bodyPr vert="horz" lIns="90992" tIns="45496" rIns="90992" bIns="45496" rtlCol="0" anchor="b"/>
          <a:lstStyle>
            <a:lvl1pPr algn="r">
              <a:defRPr sz="1200"/>
            </a:lvl1pPr>
          </a:lstStyle>
          <a:p>
            <a:fld id="{40F84355-FB3D-4BD5-841F-0FBAC9F05C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096148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0992" tIns="45496" rIns="90992" bIns="4549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0992" tIns="45496" rIns="90992" bIns="4549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87F9283-CC61-419B-AA83-92F494466E3C}" type="datetime1">
              <a:rPr lang="ru-RU" smtClean="0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92" tIns="45496" rIns="90992" bIns="45496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0992" tIns="45496" rIns="90992" bIns="45496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0992" tIns="45496" rIns="90992" bIns="4549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0992" tIns="45496" rIns="90992" bIns="4549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76ADFD7-33A3-4DB4-9578-7E4FA9AEB2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644473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39F6943-2D6F-4EE3-82F0-1D0E5CE9A84D}" type="datetime1">
              <a:rPr lang="ru-RU" smtClean="0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FE7A864-48BF-4465-92A3-2019FC3632B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1B785CB-1246-49B1-8707-FDE0A37B8B43}" type="datetime1">
              <a:rPr lang="ru-RU" smtClean="0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952359D-0A51-4861-9EC0-C74CEB730A7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B944476-F8E9-47A4-8D6E-B166F6821815}" type="datetime1">
              <a:rPr lang="ru-RU" smtClean="0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124A4C8-D5AD-4DFC-9B27-658BB7ACEE3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25EA1DD-9FB0-4484-BA4F-3DA0C34D95F2}" type="datetime1">
              <a:rPr lang="ru-RU" smtClean="0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E26CD5C-A3DA-43A4-84AF-3038FC7E94F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CD6356F-F260-4DB4-8751-D8A657DB7CC1}" type="datetime1">
              <a:rPr lang="ru-RU" smtClean="0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A6B7BFC-2177-4F5B-BF5F-233DABFBC5F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204A1BC-7BCB-4503-9A3B-5E86F39B4B45}" type="datetime1">
              <a:rPr lang="ru-RU" smtClean="0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0EE42A1-1BE6-4E0C-875C-163FBA29178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2DABADF-D1EB-4A00-B9B2-43E14B2ABD9D}" type="datetime1">
              <a:rPr lang="ru-RU" smtClean="0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BA9393A-F7C6-4025-9F06-9955B991690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97456BF-32AD-4548-914F-003A3AED4EA5}" type="datetime1">
              <a:rPr lang="ru-RU" smtClean="0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8E0DF07-5492-4C62-BBE4-5518ABD922B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1EE8BC2-5D49-4241-983B-FA364C39AA93}" type="datetime1">
              <a:rPr lang="ru-RU" smtClean="0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3FD8E9E-4487-49E0-A849-020C369676E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ECD154A-335E-404F-9214-180B442AC645}" type="datetime1">
              <a:rPr lang="ru-RU" smtClean="0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9B8F299-A748-4C6C-95E1-04228F24286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D345F69-DF50-451C-BA6E-F82647E2F7CA}" type="datetime1">
              <a:rPr lang="ru-RU" smtClean="0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FD8507D-ED36-4B9D-A594-58FBDC06D69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fld id="{F00CC81B-8774-4198-8E76-26A783D06D8F}" type="datetime1">
              <a:rPr lang="ru-RU" smtClean="0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644DEE54-2054-465B-B571-3071CEBBB03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6" r:id="rId1"/>
    <p:sldLayoutId id="2147484147" r:id="rId2"/>
    <p:sldLayoutId id="2147484148" r:id="rId3"/>
    <p:sldLayoutId id="2147484149" r:id="rId4"/>
    <p:sldLayoutId id="2147484150" r:id="rId5"/>
    <p:sldLayoutId id="2147484151" r:id="rId6"/>
    <p:sldLayoutId id="2147484152" r:id="rId7"/>
    <p:sldLayoutId id="2147484153" r:id="rId8"/>
    <p:sldLayoutId id="2147484154" r:id="rId9"/>
    <p:sldLayoutId id="2147484155" r:id="rId10"/>
    <p:sldLayoutId id="2147484156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250825" y="22592"/>
            <a:ext cx="8713788" cy="6555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tabLst>
                <a:tab pos="630238" algn="l"/>
              </a:tabLst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МИНИСТЕРСТВО ОБРАЗОВАНИЯ И НАУКИ РОССИЙСКОЙ ФЕДЕРАЦИИ</a:t>
            </a:r>
          </a:p>
          <a:p>
            <a:pPr algn="ctr" eaLnBrk="0" hangingPunct="0">
              <a:tabLst>
                <a:tab pos="630238" algn="l"/>
              </a:tabLst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ФЕДЕРАЛЬНОЕ ГОСУДАРСТВЕННОЕ БЮДЖЕТНОЕ </a:t>
            </a:r>
          </a:p>
          <a:p>
            <a:pPr algn="ctr" eaLnBrk="0" hangingPunct="0">
              <a:tabLst>
                <a:tab pos="630238" algn="l"/>
              </a:tabLst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ОБРАЗОВАТЕЛЬНОЕ УЧРЕЖДЕНИЕ </a:t>
            </a:r>
          </a:p>
          <a:p>
            <a:pPr algn="ctr" eaLnBrk="0" hangingPunct="0">
              <a:tabLst>
                <a:tab pos="630238" algn="l"/>
              </a:tabLs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ВЫСШЕГО ОБРАЗОВАНИЯ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tabLst>
                <a:tab pos="630238" algn="l"/>
              </a:tabLst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«БРАТСКИЙ ГОСУДАРСТВЕННЫЙ УНИВЕРСИТЕТ»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tabLst>
                <a:tab pos="630238" algn="l"/>
              </a:tabLst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Факультет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заочного и ускоренного образования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tabLst>
                <a:tab pos="630238" algn="l"/>
              </a:tabLst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Базовая кафедра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менеджмента и информационных технологий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tabLst>
                <a:tab pos="630238" algn="l"/>
              </a:tabLst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38.03.03 Управление персоналом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tabLst>
                <a:tab pos="630238" algn="l"/>
              </a:tabLst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tabLst>
                <a:tab pos="630238" algn="l"/>
              </a:tabLst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tabLst>
                <a:tab pos="630238" algn="l"/>
              </a:tabLst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tabLst>
                <a:tab pos="630238" algn="l"/>
              </a:tabLst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Выпускная квалификационная  работа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tabLst>
                <a:tab pos="630238" algn="l"/>
              </a:tabLst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Совершенствование кадрового планирования в АО «Электросеть» </a:t>
            </a:r>
          </a:p>
          <a:p>
            <a:pPr algn="ctr" eaLnBrk="0" hangingPunct="0">
              <a:tabLst>
                <a:tab pos="630238" algn="l"/>
              </a:tabLst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(Обособленное подразделение г. Железногорск – Илимский)</a:t>
            </a:r>
          </a:p>
          <a:p>
            <a:pPr algn="ctr" eaLnBrk="0" hangingPunct="0">
              <a:tabLst>
                <a:tab pos="630238" algn="l"/>
              </a:tabLst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tabLst>
                <a:tab pos="630238" algn="l"/>
              </a:tabLst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tabLst>
                <a:tab pos="630238" algn="l"/>
              </a:tabLst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tabLst>
                <a:tab pos="630238" algn="l"/>
              </a:tabLst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tabLst>
                <a:tab pos="630238" algn="l"/>
              </a:tabLst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tabLst>
                <a:tab pos="630238" algn="l"/>
              </a:tabLst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tabLst>
                <a:tab pos="630238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tabLst>
                <a:tab pos="630238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630238" algn="l"/>
              </a:tabLst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         Руководитель ВКР                         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П.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Харитонова,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tabLst>
                <a:tab pos="630238" algn="l"/>
              </a:tabLs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						доцент баз. кафедры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МиИТ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к.э.н.</a:t>
            </a:r>
          </a:p>
          <a:p>
            <a:pPr algn="ctr" eaLnBrk="0" hangingPunct="0">
              <a:tabLst>
                <a:tab pos="630238" algn="l"/>
              </a:tabLst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pPr eaLnBrk="0" hangingPunct="0">
              <a:tabLst>
                <a:tab pos="630238" algn="l"/>
              </a:tabLst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         Работу выполнил                           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                                               Д. Д. Томилова,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algn="ctr" eaLnBrk="0" hangingPunct="0">
              <a:tabLst>
                <a:tab pos="630238" algn="l"/>
              </a:tabLst>
            </a:pP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	                     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	                                                                            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студент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группы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Упз-13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algn="ctr" eaLnBrk="0" hangingPunct="0">
              <a:tabLst>
                <a:tab pos="630238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tabLst>
                <a:tab pos="630238" algn="l"/>
              </a:tabLst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Братск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г.</a:t>
            </a:r>
          </a:p>
        </p:txBody>
      </p:sp>
      <p:pic>
        <p:nvPicPr>
          <p:cNvPr id="4" name="Picture 2" descr="logo old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3212976"/>
            <a:ext cx="2448272" cy="892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890080" cy="119675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Качественный состав персонала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Структура персонала по возрасту</a:t>
            </a:r>
            <a:endParaRPr lang="ru-RU" sz="24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043606" y="1196751"/>
          <a:ext cx="7890839" cy="3137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5684"/>
                <a:gridCol w="757669"/>
                <a:gridCol w="757669"/>
                <a:gridCol w="757669"/>
                <a:gridCol w="833438"/>
                <a:gridCol w="757669"/>
                <a:gridCol w="724684"/>
                <a:gridCol w="986357"/>
              </a:tblGrid>
              <a:tr h="504057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Группы сотрудников по возрасту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Численность, чел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Удельный вес, 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Темп прироста, 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</a:tr>
              <a:tr h="21602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47328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Среднесписочная численность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персонала, всего</a:t>
                      </a:r>
                    </a:p>
                    <a:p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Из них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-8,55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</a:tr>
              <a:tr h="31842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 возрасте от 20 до 29 лет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18,86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17,54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23,36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13,64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</a:tr>
              <a:tr h="34781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 возрасте от 30 до 39 лет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33,33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31,58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20,56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-43,59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</a:tr>
              <a:tr h="31842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 возрасте от 40 до 49 лет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25,64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28,95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31,78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13,33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</a:tr>
              <a:tr h="39865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Старше 50 лет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22,22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21,93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24,30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7E26CD5C-A3DA-43A4-84AF-3038FC7E94FD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2051720" y="4293096"/>
          <a:ext cx="5976664" cy="2564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188640"/>
            <a:ext cx="7499350" cy="72008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Количественные показатели кадрового потенциала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043608" y="1124745"/>
          <a:ext cx="7890842" cy="49119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5259"/>
                <a:gridCol w="757671"/>
                <a:gridCol w="984972"/>
                <a:gridCol w="909205"/>
                <a:gridCol w="1483735"/>
              </a:tblGrid>
              <a:tr h="312911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Количественные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измерения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Темп прироста, 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631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839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Списочная численность на начало года, чел.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-2,59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Принято в течение года, чел.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111,11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528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Выбыло в течение года, чел.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190,00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716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 по собственному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желанию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190,00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12400">
                <a:tc>
                  <a:txBody>
                    <a:bodyPr/>
                    <a:lstStyle/>
                    <a:p>
                      <a:r>
                        <a:rPr lang="ru-RU" sz="1400" smtClean="0">
                          <a:latin typeface="Times New Roman" pitchFamily="18" charset="0"/>
                          <a:cs typeface="Times New Roman" pitchFamily="18" charset="0"/>
                        </a:rPr>
                        <a:t>- за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нарушение трудовой дисциплины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Списочная численность на конец года, чел.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-10,43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7126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Среднесписочная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численность, чел.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-8,55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449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Коэффициент оборота по приему, 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7,69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7,89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17,76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130,95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973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Коэффициент оборота по выбытию, 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8,55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9,65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27,10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216,96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Коэффициент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полного оборота, 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16,24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17,54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44,86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176,23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7126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Коэффициент замещения ,%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90,00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81,82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65,52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216,96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650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Коэффициент постоянства кадров, 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90,60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91,23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78,50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-27,20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549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Коэффициент текучести, 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8,55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9,65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27,10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-13,36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7E26CD5C-A3DA-43A4-84AF-3038FC7E94FD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7848872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Анализ кадрового планирования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480060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анализ кадрового планирования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включены: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разработка методики оценки кадрового планирования и составление анкеты;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проведение анкетирования среди сотрудников,;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обработка результатов.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7E26CD5C-A3DA-43A4-84AF-3038FC7E94FD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62088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Анализируемые компоненты кадрового планирования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48006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процедура набора, найма и отбора персонала;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процедура аттестации и оценки уровня квалификации сотрудника;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процедура обучения, профориентации и адаптации персонала;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процедура высвобождения персонала.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7E26CD5C-A3DA-43A4-84AF-3038FC7E94FD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7962850" cy="6926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Результаты проведенного анализа процедуры набора, найма и отбора персонала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971600" y="620687"/>
          <a:ext cx="7890840" cy="59458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/>
                <a:gridCol w="432048"/>
                <a:gridCol w="504056"/>
                <a:gridCol w="504056"/>
                <a:gridCol w="576064"/>
                <a:gridCol w="576060"/>
                <a:gridCol w="504056"/>
                <a:gridCol w="504056"/>
                <a:gridCol w="432048"/>
                <a:gridCol w="432048"/>
                <a:gridCol w="432048"/>
                <a:gridCol w="834060"/>
              </a:tblGrid>
              <a:tr h="263549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Факторы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ответов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Средний балл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7126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59473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Степень привлечения внешних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источников набора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148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Степень привлечения внутренних источников набора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4056"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Степень функционирования </a:t>
                      </a:r>
                      <a:r>
                        <a:rPr kumimoji="0" lang="ru-RU" sz="12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критериальной</a:t>
                      </a: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базы отбора персонала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756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Уровень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акцентапри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отборе персонала на способности кандидата выполнять фактические задачи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756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Уровень развития использования отборочных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испытаний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756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Уровень развития и частоты применения анкет, психологических тестов и деловых игр при найме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персонала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756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Уровень акцента при найме на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ценностные ориентации кандидата и соответствие его стиля руководства существующему в организации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7E26CD5C-A3DA-43A4-84AF-3038FC7E94FD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0"/>
            <a:ext cx="7499350" cy="8367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Результаты проведенного анализа процедуры аттестации и оценки уровня квалификации сотрудников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971600" y="908717"/>
          <a:ext cx="7962852" cy="5073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07236"/>
                <a:gridCol w="382292"/>
                <a:gridCol w="382292"/>
                <a:gridCol w="305834"/>
                <a:gridCol w="382292"/>
                <a:gridCol w="382292"/>
                <a:gridCol w="305834"/>
                <a:gridCol w="305834"/>
                <a:gridCol w="382292"/>
                <a:gridCol w="399511"/>
                <a:gridCol w="441533"/>
                <a:gridCol w="885610"/>
              </a:tblGrid>
              <a:tr h="416975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Фактор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ответов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Средний балл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697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1971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Степень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функционирования </a:t>
                      </a:r>
                      <a:r>
                        <a:rPr lang="ru-RU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критериальной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базы в процедурах аттестации и оценки персонала (цель, критерии оценок)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1971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Уровень развития процедуры проведения аттестации и оценки в устной форме (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виде собеседования)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1407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Уровень развития процедуры проведения аттестации в письменной форме (в виде тестов)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6975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Степень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регулярной корректировки и изменений требований к порядку проведения аттестации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6975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Степень ответственности а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нарушение порядка проведения аттестации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6975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Уровень стимулирования роста профессионализма и уровня знаний работников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6975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Степень значимости соответствия процедуры аттестации персонала точным срокам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6975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Необходимость наличия правил проведения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аттестации для членов комиссии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6CD5C-A3DA-43A4-84AF-3038FC7E94FD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890842" cy="8367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Результаты проведенного анализа процедуры аттестации и оценки уровня квалификации сотрудников</a:t>
            </a:r>
            <a:endParaRPr lang="ru-RU" sz="2400" b="1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043608" y="908720"/>
          <a:ext cx="7674816" cy="4824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296"/>
                <a:gridCol w="360040"/>
                <a:gridCol w="360040"/>
                <a:gridCol w="432048"/>
                <a:gridCol w="432048"/>
                <a:gridCol w="504056"/>
                <a:gridCol w="504056"/>
                <a:gridCol w="360040"/>
                <a:gridCol w="504056"/>
                <a:gridCol w="360040"/>
                <a:gridCol w="360040"/>
                <a:gridCol w="834056"/>
              </a:tblGrid>
              <a:tr h="127183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Факторы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ответов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Средний балл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7183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59472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Степень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регулярного повышения квалификации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Степень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соответствия  условий для развития профессионально-значимых способностей работников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Уровень развития первичной и вторичной адаптации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2292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Уровень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работы  по профессиональной адаптации сотрудников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689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Уровень объективности  трудовой оценки персонала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Уровень гибкости системы обучения персонала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2292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Степень совершенствования инструментария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управления адаптацией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689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Уровень развития информационного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обеспечения процесса адаптации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6CD5C-A3DA-43A4-84AF-3038FC7E94FD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0"/>
            <a:ext cx="7499350" cy="6926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Результаты проведенного анализа процедуры высвобождения персонала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043612" y="908720"/>
          <a:ext cx="7704852" cy="37570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4"/>
                <a:gridCol w="432048"/>
                <a:gridCol w="432048"/>
                <a:gridCol w="432048"/>
                <a:gridCol w="432048"/>
                <a:gridCol w="288032"/>
                <a:gridCol w="432048"/>
                <a:gridCol w="432048"/>
                <a:gridCol w="432048"/>
                <a:gridCol w="432048"/>
                <a:gridCol w="504056"/>
                <a:gridCol w="864096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Факторы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ответов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балл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7723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Степень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развития и наличие мероприятий по высвобождению персонала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Частота использования заключительного интервью при уходе по собственному желанию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Уровень развития процедуры анализа и планирования высвобождения персонала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Уровень развития профилактической работы с сотрудниками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предпенсионного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и пенсионного возраста ( с целью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подготовки и снижения стрессового состояния после ухода на пенсию)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6CD5C-A3DA-43A4-84AF-3038FC7E94FD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890080" cy="122899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Недостатки кадрового планирования в организации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447800"/>
            <a:ext cx="7962088" cy="4800600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в ОП АО «Электросеть» в г. Железногорск – Илимский не в полной мере используют различные источники привлечения персонала. Поиск новых сотрудников ведется через знакомых сотрудников организации или же кандидатами становятся люди, случайно зашедшие в поисках работы;</a:t>
            </a:r>
          </a:p>
          <a:p>
            <a:pPr lvl="0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при найме сотрудников не делается акцент на ценностные ориентации кандидата и соответствие его стилю руководства, существующему в организации, что приводит к социально – психологической напряженности и текучести кадров;</a:t>
            </a:r>
          </a:p>
          <a:p>
            <a:pPr lvl="0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тсутствует система регулярного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повышения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квалификации,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что также влияет на уровень текучести кадров, так как многих работников не устраивает данное положение;</a:t>
            </a:r>
          </a:p>
          <a:p>
            <a:pPr lvl="0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в организации мало внимания уделяется вопросам социальной адаптации, не проводятся мероприятия для повышения степени сплоченности коллектива, что также влияет на уровень текучести рабочей силы;</a:t>
            </a:r>
          </a:p>
          <a:p>
            <a:pPr lvl="0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при увольнении сотрудников по собственному желанию не предусмотрена такая процедура, как проведение заключительного интервью, с помощь которого организация может проанализировать недостатки работы в области управлении персоналом;</a:t>
            </a:r>
          </a:p>
          <a:p>
            <a:pPr lvl="0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в ОП АО «Электросеть» в г. Железногорск – Илимский не ведется работа с людьми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предпенсионного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возраста, помогающая снять некоторую напряженность, связанную с выходом на пенсию.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6CD5C-A3DA-43A4-84AF-3038FC7E94FD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7962088" cy="126876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Мероприятия по совершенствованию кадрового планирования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447800"/>
            <a:ext cx="7962088" cy="4800600"/>
          </a:xfrm>
        </p:spPr>
        <p:txBody>
          <a:bodyPr/>
          <a:lstStyle/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привлечение новых сотрудников с помощью таких источников, как размещение объявлений в газетах, на радио, телевидении и в Интернете; предоставление информации в «Центр занятости населения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Нижнеилимского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района»; проведение бесед с выпускниками учебных заведений;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усовершенствование анкеты, заполняемой кандидатом на собеседовании, что должно позволить определить его ценностные ориентации и провести анализ их соответствия стилю руководства;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проведение различных корпоративных праздников, целью проведения которых является сплочение коллектива;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введение «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баддинга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создание справочника с информацией о правилах поведения в трудовом коллективе;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заключение договоров с «Профессиональным колледжем в г. Железногорск – Илимский» для обучения персонала по различным направлениям в соответствии с требованиями производства и пожеланиями сотрудников;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проведение заключительного интервью для анализа причин увольнения сотрудников.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6CD5C-A3DA-43A4-84AF-3038FC7E94FD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643192" cy="706437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u="sng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Объект исследования</a:t>
            </a:r>
            <a:br>
              <a:rPr lang="ru-RU" sz="2000" b="1" u="sng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u="sng" dirty="0">
              <a:solidFill>
                <a:schemeClr val="tx2">
                  <a:satMod val="13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692696"/>
            <a:ext cx="7643192" cy="5832647"/>
          </a:xfrm>
        </p:spPr>
        <p:txBody>
          <a:bodyPr>
            <a:normAutofit fontScale="85000" lnSpcReduction="10000"/>
          </a:bodyPr>
          <a:lstStyle/>
          <a:p>
            <a:pPr marL="82296" indent="0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200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Обособленное подразделение АО «Электросеть» в г. Железногорск -Илимский</a:t>
            </a:r>
          </a:p>
          <a:p>
            <a:pPr marL="82296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200" b="1" u="sng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Предмет </a:t>
            </a:r>
            <a:r>
              <a:rPr lang="ru-RU" sz="2200" b="1" u="sng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исследования </a:t>
            </a:r>
            <a:endParaRPr lang="ru-RU" sz="2200" u="sng" dirty="0">
              <a:latin typeface="Times New Roman" pitchFamily="18" charset="0"/>
              <a:cs typeface="Times New Roman" pitchFamily="18" charset="0"/>
            </a:endParaRPr>
          </a:p>
          <a:p>
            <a:pPr marL="82296" indent="0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Кадровое планирование в обособленном подразделении АО «Электросеть» в г. Железногорск - Илимский</a:t>
            </a:r>
          </a:p>
          <a:p>
            <a:pPr marL="82296" indent="0" fontAlgn="auto">
              <a:spcAft>
                <a:spcPts val="0"/>
              </a:spcAft>
              <a:buFont typeface="Wingdings 2"/>
              <a:buNone/>
              <a:defRPr/>
            </a:pPr>
            <a:endParaRPr lang="ru-RU" sz="2200" b="1" u="sng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82296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200" b="1" u="sng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исследования</a:t>
            </a:r>
          </a:p>
          <a:p>
            <a:pPr marL="82296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Разработка мероприятий по совершенствованию кадрового                 планирования в ОП АО «Электросеть» в г. Железногорск - Илимский.</a:t>
            </a:r>
          </a:p>
          <a:p>
            <a:pPr marL="82296" indent="0" fontAlgn="auto">
              <a:spcAft>
                <a:spcPts val="0"/>
              </a:spcAft>
              <a:buNone/>
              <a:defRPr/>
            </a:pPr>
            <a:endParaRPr lang="ru-RU" sz="2200" b="1" u="sng" dirty="0" smtClean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82296" indent="0" fontAlgn="auto">
              <a:spcAft>
                <a:spcPts val="0"/>
              </a:spcAft>
              <a:buNone/>
              <a:defRPr/>
            </a:pPr>
            <a:r>
              <a:rPr lang="ru-RU" sz="2200" b="1" u="sng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2200" b="1" u="sng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-34200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раскрыть теоретические основы кадрового планирования в организации;</a:t>
            </a:r>
          </a:p>
          <a:p>
            <a:pPr marL="0" indent="-34200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оценить персонал организации и эффективность его использования;</a:t>
            </a:r>
          </a:p>
          <a:p>
            <a:pPr marL="0" indent="-34200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проанализировать кадровое планирование организации;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marL="0" indent="-34200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определить недостатки в кадровом планировании организации;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marL="0" indent="-342000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определить основные направления совершенствования кадрового планирования.</a:t>
            </a:r>
          </a:p>
          <a:p>
            <a:pPr marL="82296" indent="0" fontAlgn="auto">
              <a:spcAft>
                <a:spcPts val="0"/>
              </a:spcAft>
              <a:buFont typeface="Wingdings 2"/>
              <a:buNone/>
              <a:defRPr/>
            </a:pPr>
            <a:endParaRPr lang="ru-RU" sz="180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82296" indent="0" algn="just" fontAlgn="auto">
              <a:spcAft>
                <a:spcPts val="0"/>
              </a:spcAft>
              <a:buFont typeface="Wingdings 2"/>
              <a:buNone/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82296" indent="0" algn="just" fontAlgn="auto">
              <a:spcAft>
                <a:spcPts val="0"/>
              </a:spcAft>
              <a:buFont typeface="Wingdings 2"/>
              <a:buNone/>
              <a:defRPr/>
            </a:pPr>
            <a:endParaRPr lang="ru-RU" sz="4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1311C8BA-20BA-4C29-99BB-2623279E8E51}" type="slidenum">
              <a:rPr lang="ru-RU" sz="2000"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2</a:t>
            </a:fld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112474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Затраты на реализацию мероприятий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sz="24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6CD5C-A3DA-43A4-84AF-3038FC7E94FD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043609" y="1340768"/>
          <a:ext cx="7776861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7"/>
                <a:gridCol w="2983578"/>
                <a:gridCol w="220099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Мероприятие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Затраты, 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Годовые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расходы, </a:t>
                      </a:r>
                      <a:r>
                        <a:rPr lang="ru-RU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Введение в штат должности менеджера персоналу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20000 – заработная плата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4400 – страховой взнос в ПФР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1020 – страховой взнос в ФФОМС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580 – страховой взнос в ФСС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(20000+4400+1020+580)*12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312000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890080" cy="112474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Прогнозируемый социальный эффект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196752"/>
            <a:ext cx="7890080" cy="5051648"/>
          </a:xfrm>
        </p:spPr>
        <p:txBody>
          <a:bodyPr/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снижение уровня текучести рабочей силы;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привлечение, способных быстро адаптироваться и обучаться в новых условиях, молодых сотрудников;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сплочение трудового коллектива;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получение лояльного и надежного сотрудника;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рост и возникновение коммуникативных связей между сотрудниками организации;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повышение уровня квалификации и знаний работников;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увеличение уровня мотивации сотрудников;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снижение риска непредвиденных обстоятельств во время производственного процесса;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быстрое вхождение нового сотрудника в новый коллектив;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укрепление организационной культуры;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повышение имиджа организации.</a:t>
            </a:r>
          </a:p>
          <a:p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6CD5C-A3DA-43A4-84AF-3038FC7E94FD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Благодарю за внимание!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6CD5C-A3DA-43A4-84AF-3038FC7E94FD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890080" cy="122899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Теоретические основы кадрового планирования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3781400"/>
          </a:xfrm>
        </p:spPr>
        <p:txBody>
          <a:bodyPr/>
          <a:lstStyle/>
          <a:p>
            <a:pPr algn="ctr"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Кадровое планирование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 это направленная деятельность организации по подготовке кадров, обеспечению пропорционального и динамичного развития персонала, расчету его профессионально-квалификационной структуры, определению общей и дополнительной потребности, контролю за его использованием.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7E26CD5C-A3DA-43A4-84AF-3038FC7E94FD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88640"/>
            <a:ext cx="7498080" cy="115212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Характеристика объекта исследования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48006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smtClean="0">
                <a:latin typeface="Times New Roman"/>
                <a:ea typeface="Times New Roman"/>
              </a:rPr>
              <a:t>АО «Электросеть» - предприятие, осуществляющее передачу и распределение электроэнергии, а также подключение клиентов к электрическим сетям напряжением от 0,4 до 110 кВ.</a:t>
            </a:r>
          </a:p>
          <a:p>
            <a:pPr>
              <a:buNone/>
            </a:pPr>
            <a:r>
              <a:rPr lang="ru-RU" sz="2400" dirty="0" smtClean="0"/>
              <a:t>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Цели АО «Электросеть» заключаются в следующем: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обеспечение бесперебойного, безопасного и эффективного функционирования 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электросетевого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 комплекса и электроснабжения потребителей;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повышение доступности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электросетевой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структуры;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обеспечение экономической эффективности деятельности  благодаря передовому опыту, профессионализму,  снижению издержек и сокращению потерь электроэнергии в сетях.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7E26CD5C-A3DA-43A4-84AF-3038FC7E94FD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1124744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Организационная структура ОП АО «Электросеть» в г. Железногорск - Илимский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6CD5C-A3DA-43A4-84AF-3038FC7E94FD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7" name="Содержимое 6" descr="Безымянный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1196752"/>
            <a:ext cx="6120680" cy="532859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62850" cy="106613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Качественный состав персонала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персонала по категориям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1043608" y="1052735"/>
          <a:ext cx="7890845" cy="29629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4151"/>
                <a:gridCol w="909207"/>
                <a:gridCol w="681904"/>
                <a:gridCol w="681904"/>
                <a:gridCol w="757669"/>
                <a:gridCol w="833438"/>
                <a:gridCol w="681904"/>
                <a:gridCol w="1180668"/>
              </a:tblGrid>
              <a:tr h="590172">
                <a:tc row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Группы сотрудников по категориям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Численность сотрудников, чел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Удельный вес, 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Темп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прироста,%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</a:tr>
              <a:tr h="3570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853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Среднесписочная численность персонала, </a:t>
                      </a: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всего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 них: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-8,55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</a:tr>
              <a:tr h="29960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Руководители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12,82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12,28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13,08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-6,67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</a:tr>
              <a:tr h="31226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Специалисты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12,82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12,28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9,35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-26,67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</a:tr>
              <a:tr h="413253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Рабочие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74,36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75,44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77,57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-5,75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7E26CD5C-A3DA-43A4-84AF-3038FC7E94FD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2699792" y="4077072"/>
          <a:ext cx="4608512" cy="2780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890080" cy="1124744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Качественный состав персонала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персонала по уровню образования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043608" y="1124744"/>
          <a:ext cx="7859394" cy="32247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1277"/>
                <a:gridCol w="679186"/>
                <a:gridCol w="679186"/>
                <a:gridCol w="679186"/>
                <a:gridCol w="679186"/>
                <a:gridCol w="679186"/>
                <a:gridCol w="679186"/>
                <a:gridCol w="1143001"/>
              </a:tblGrid>
              <a:tr h="568456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Группы сотрудников по уровню образования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Численность, чел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Удельный вес,</a:t>
                      </a:r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Темп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прироста,%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2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21859"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Среднеспичочная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численность персонала, всего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-8,55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0019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 имеющие высшее профессиональное образование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25,64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25,64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21,50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-23,33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025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 имеющее среднее специальное образование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60,68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62,28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65,42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-1,41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181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меющие среднее (полное) образование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13,68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13,16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13,08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-12,5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7E26CD5C-A3DA-43A4-84AF-3038FC7E94FD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2339752" y="4365104"/>
          <a:ext cx="5472608" cy="24928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89008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Качественный состав персонала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Структура персонала по стажу работы в организации</a:t>
            </a:r>
            <a:endParaRPr lang="ru-RU" sz="2700" b="1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043606" y="1124746"/>
          <a:ext cx="7920882" cy="31871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4"/>
                <a:gridCol w="720080"/>
                <a:gridCol w="648072"/>
                <a:gridCol w="792088"/>
                <a:gridCol w="740367"/>
                <a:gridCol w="795104"/>
                <a:gridCol w="722821"/>
                <a:gridCol w="1054076"/>
              </a:tblGrid>
              <a:tr h="461386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Группы сотрудников по стажу работы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Численность,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чел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Удельный вес, 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Темп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прироста,%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</a:tr>
              <a:tr h="3109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784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Среднесписочная численность персонала, всего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Их них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-8,55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</a:tr>
              <a:tr h="310928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-работающие менее года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10,26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4,38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12,16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8,33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</a:tr>
              <a:tr h="48949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-работающие от 1 года до 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3-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лет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17,95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16,67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11,21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-42,86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</a:tr>
              <a:tr h="25936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-работающие от 3-х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 5 лет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59,83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15,79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14,95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-77,14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</a:tr>
              <a:tr h="549385"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работающие более 5 лет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11,96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63,16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61,68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371,43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7E26CD5C-A3DA-43A4-84AF-3038FC7E94FD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2267744" y="4249936"/>
          <a:ext cx="5352256" cy="26080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890080" cy="112474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Качественный состав персонала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Структура персонала по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гендерному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признаку</a:t>
            </a:r>
            <a:endParaRPr lang="ru-RU" sz="24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043606" y="1124745"/>
          <a:ext cx="7890845" cy="22179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7220"/>
                <a:gridCol w="757669"/>
                <a:gridCol w="833438"/>
                <a:gridCol w="681904"/>
                <a:gridCol w="681904"/>
                <a:gridCol w="681904"/>
                <a:gridCol w="681904"/>
                <a:gridCol w="1104902"/>
              </a:tblGrid>
              <a:tr h="475993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Группы сотрудников по полу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Численность, чел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Удельный вес, 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Темп прироста, 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</a:tr>
              <a:tr h="2878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0794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Среднесписочная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численность, всего</a:t>
                      </a:r>
                    </a:p>
                    <a:p>
                      <a:pPr algn="l"/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-8,55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</a:tr>
              <a:tr h="313358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-мужчины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49,57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49,53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-8,62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</a:tr>
              <a:tr h="392265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-женщины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50,43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50,47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-8,47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7E26CD5C-A3DA-43A4-84AF-3038FC7E94FD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2123728" y="3429000"/>
          <a:ext cx="5976664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1660</TotalTime>
  <Words>1952</Words>
  <Application>Microsoft Office PowerPoint</Application>
  <PresentationFormat>Экран (4:3)</PresentationFormat>
  <Paragraphs>811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Солнцестояние</vt:lpstr>
      <vt:lpstr>Слайд 1</vt:lpstr>
      <vt:lpstr>  Объект исследования </vt:lpstr>
      <vt:lpstr>Теоретические основы кадрового планирования</vt:lpstr>
      <vt:lpstr>Характеристика объекта исследования</vt:lpstr>
      <vt:lpstr>Организационная структура ОП АО «Электросеть» в г. Железногорск - Илимский</vt:lpstr>
      <vt:lpstr>Качественный состав персонала Структура персонала по категориям </vt:lpstr>
      <vt:lpstr>Качественный состав персонала Структура персонала по уровню образования</vt:lpstr>
      <vt:lpstr>Качественный состав персонала Структура персонала по стажу работы в организации</vt:lpstr>
      <vt:lpstr>Качественный состав персонала Структура персонала по гендерному признаку</vt:lpstr>
      <vt:lpstr>Качественный состав персонала Структура персонала по возрасту</vt:lpstr>
      <vt:lpstr>Количественные показатели кадрового потенциала</vt:lpstr>
      <vt:lpstr>Анализ кадрового планирования</vt:lpstr>
      <vt:lpstr>Анализируемые компоненты кадрового планирования</vt:lpstr>
      <vt:lpstr> Результаты проведенного анализа процедуры набора, найма и отбора персонала </vt:lpstr>
      <vt:lpstr>Результаты проведенного анализа процедуры аттестации и оценки уровня квалификации сотрудников</vt:lpstr>
      <vt:lpstr>Результаты проведенного анализа процедуры аттестации и оценки уровня квалификации сотрудников</vt:lpstr>
      <vt:lpstr>Результаты проведенного анализа процедуры высвобождения персонала</vt:lpstr>
      <vt:lpstr>Недостатки кадрового планирования в организации</vt:lpstr>
      <vt:lpstr>Мероприятия по совершенствованию кадрового планирования</vt:lpstr>
      <vt:lpstr>Затраты на реализацию мероприятий</vt:lpstr>
      <vt:lpstr>Прогнозируемый социальный эффект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Lenovo</cp:lastModifiedBy>
  <cp:revision>153</cp:revision>
  <cp:lastPrinted>2015-06-09T05:45:00Z</cp:lastPrinted>
  <dcterms:created xsi:type="dcterms:W3CDTF">2015-05-27T13:13:52Z</dcterms:created>
  <dcterms:modified xsi:type="dcterms:W3CDTF">2018-06-20T23:19:41Z</dcterms:modified>
</cp:coreProperties>
</file>